
<file path=[Content_Types].xml><?xml version="1.0" encoding="utf-8"?>
<Types xmlns="http://schemas.openxmlformats.org/package/2006/content-types">
  <Override PartName="/ppt/embeddings/Microsoft_Equation8.bin" ContentType="application/vnd.openxmlformats-officedocument.oleObject"/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embeddings/Microsoft_Equation6.bin" ContentType="application/vnd.openxmlformats-officedocument.oleObject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embeddings/Microsoft_Equation4.bin" ContentType="application/vnd.openxmlformats-officedocument.oleObject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embeddings/Microsoft_Equation2.bin" ContentType="application/vnd.openxmlformats-officedocument.oleObject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embeddings/Microsoft_Equation7.bin" ContentType="application/vnd.openxmlformats-officedocument.oleObject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embeddings/Microsoft_Equation5.bin" ContentType="application/vnd.openxmlformats-officedocument.oleObject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Default Extension="vml" ContentType="application/vnd.openxmlformats-officedocument.vmlDrawing"/>
  <Override PartName="/ppt/embeddings/Microsoft_Equation3.bin" ContentType="application/vnd.openxmlformats-officedocument.oleObject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embeddings/Microsoft_Equation1.bin" ContentType="application/vnd.openxmlformats-officedocument.oleObject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71" r:id="rId3"/>
    <p:sldId id="273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9" r:id="rId12"/>
    <p:sldId id="270" r:id="rId13"/>
    <p:sldId id="265" r:id="rId14"/>
    <p:sldId id="268" r:id="rId15"/>
    <p:sldId id="267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3" d="100"/>
          <a:sy n="93" d="100"/>
        </p:scale>
        <p:origin x="-7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pict"/><Relationship Id="rId4" Type="http://schemas.openxmlformats.org/officeDocument/2006/relationships/image" Target="../media/image9.pict"/><Relationship Id="rId1" Type="http://schemas.openxmlformats.org/officeDocument/2006/relationships/image" Target="../media/image6.pict"/><Relationship Id="rId2" Type="http://schemas.openxmlformats.org/officeDocument/2006/relationships/image" Target="../media/image7.pict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ict"/><Relationship Id="rId4" Type="http://schemas.openxmlformats.org/officeDocument/2006/relationships/image" Target="../media/image13.pict"/><Relationship Id="rId1" Type="http://schemas.openxmlformats.org/officeDocument/2006/relationships/image" Target="../media/image10.pict"/><Relationship Id="rId2" Type="http://schemas.openxmlformats.org/officeDocument/2006/relationships/image" Target="../media/image11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11/17/11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5822FB46-FB7B-4879-9B1A-EE9F4DE9AFD3}" type="slidenum">
              <a:rPr/>
              <a:pPr/>
              <a:t>‹#›</a:t>
            </a:fld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1679-83E0-4571-98D7-4BB535B5F505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C045-1A1E-5148-94B1-31A15AC1AECC}" type="datetimeFigureOut">
              <a:rPr lang="en-US" smtClean="0"/>
              <a:pPr/>
              <a:t>11/17/11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9306C045-1A1E-5148-94B1-31A15AC1AECC}" type="datetimeFigureOut">
              <a:rPr lang="en-US" smtClean="0"/>
              <a:pPr/>
              <a:t>11/17/11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CFD20F15-38FA-3944-9609-BE0CD0DA6A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rect.ed.gov/calc.html" TargetMode="External"/><Relationship Id="rId4" Type="http://schemas.openxmlformats.org/officeDocument/2006/relationships/oleObject" Target="../embeddings/Microsoft_Equation1.bin"/><Relationship Id="rId5" Type="http://schemas.openxmlformats.org/officeDocument/2006/relationships/oleObject" Target="../embeddings/Microsoft_Equation2.bin"/><Relationship Id="rId6" Type="http://schemas.openxmlformats.org/officeDocument/2006/relationships/oleObject" Target="../embeddings/Microsoft_Equation3.bin"/><Relationship Id="rId7" Type="http://schemas.openxmlformats.org/officeDocument/2006/relationships/oleObject" Target="../embeddings/Microsoft_Equation4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rect.ed.gov/calc.html" TargetMode="External"/><Relationship Id="rId4" Type="http://schemas.openxmlformats.org/officeDocument/2006/relationships/oleObject" Target="../embeddings/Microsoft_Equation5.bin"/><Relationship Id="rId5" Type="http://schemas.openxmlformats.org/officeDocument/2006/relationships/oleObject" Target="../embeddings/Microsoft_Equation6.bin"/><Relationship Id="rId6" Type="http://schemas.openxmlformats.org/officeDocument/2006/relationships/oleObject" Target="../embeddings/Microsoft_Equation7.bin"/><Relationship Id="rId7" Type="http://schemas.openxmlformats.org/officeDocument/2006/relationships/oleObject" Target="../embeddings/Microsoft_Equation8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ankrate.com/calculators/college-planning/loan-calculator.asp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careerplanning.about.com/od/occupations/p/writer_editor.ht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becomeopedia.com/how-to/become-a-human-resources-manager.php" TargetMode="External"/><Relationship Id="rId3" Type="http://schemas.openxmlformats.org/officeDocument/2006/relationships/hyperlink" Target="http://www.bls.gov/oco/ocos021.ht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bc.edu/offices/stserv/ltrcost.html%23undergrad" TargetMode="External"/><Relationship Id="rId3" Type="http://schemas.openxmlformats.org/officeDocument/2006/relationships/hyperlink" Target="http://www.bc.edu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umaine.edu/stuaid/costs-at-umaine-2/" TargetMode="External"/><Relationship Id="rId3" Type="http://schemas.openxmlformats.org/officeDocument/2006/relationships/hyperlink" Target="http://umaine.edu/?src=AdWords&amp;ad=52755&amp;network=Search&amp;kw=university%20of%20maine&amp;st=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Recommendations for </a:t>
            </a:r>
            <a:br>
              <a:rPr lang="en-US" dirty="0" smtClean="0"/>
            </a:br>
            <a:r>
              <a:rPr lang="en-US" dirty="0" smtClean="0"/>
              <a:t>Susan Smith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Compiled by Samantha Wilson</a:t>
            </a:r>
          </a:p>
          <a:p>
            <a:r>
              <a:rPr lang="en-US" dirty="0" smtClean="0"/>
              <a:t>Senior Financial Advisor</a:t>
            </a:r>
          </a:p>
          <a:p>
            <a:r>
              <a:rPr lang="en-US" dirty="0" smtClean="0"/>
              <a:t>Future Planners, Inc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Contribution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Family Contribution</a:t>
            </a:r>
          </a:p>
          <a:p>
            <a:pPr lvl="1"/>
            <a:r>
              <a:rPr lang="en-US" dirty="0" smtClean="0"/>
              <a:t>Annual Family Contribution of $6,000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Scholarship Contribution</a:t>
            </a:r>
          </a:p>
          <a:p>
            <a:pPr lvl="1"/>
            <a:r>
              <a:rPr lang="en-US" dirty="0" smtClean="0"/>
              <a:t>Annual Scholarship Contribution of $4,000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Combined Annual Contribution</a:t>
            </a:r>
          </a:p>
          <a:p>
            <a:pPr lvl="1"/>
            <a:r>
              <a:rPr lang="en-US" dirty="0" smtClean="0"/>
              <a:t>$10,000 annually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Adjusted Cost Option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 of four year degree</a:t>
            </a:r>
          </a:p>
          <a:p>
            <a:pPr lvl="1"/>
            <a:r>
              <a:rPr lang="en-US" dirty="0" smtClean="0"/>
              <a:t>$57,000 × 4 = $228,000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Combined financial contribution over four years</a:t>
            </a:r>
          </a:p>
          <a:p>
            <a:pPr lvl="1"/>
            <a:r>
              <a:rPr lang="en-US" dirty="0" smtClean="0"/>
              <a:t>$10,000 × 4 = $40,000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Adjusted cost of four year degree</a:t>
            </a:r>
          </a:p>
          <a:p>
            <a:pPr lvl="1"/>
            <a:r>
              <a:rPr lang="en-US" dirty="0" smtClean="0"/>
              <a:t>$228,000 - $40,000 = $188,000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Adjusted Cost Option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2057400"/>
            <a:ext cx="6197600" cy="3840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Cost of Bachelor’s Degree and Master’s Degree</a:t>
            </a:r>
          </a:p>
          <a:p>
            <a:pPr lvl="1"/>
            <a:r>
              <a:rPr lang="en-US" dirty="0" smtClean="0"/>
              <a:t>$22,796 × 4 = $91,184</a:t>
            </a:r>
          </a:p>
          <a:p>
            <a:pPr lvl="1"/>
            <a:r>
              <a:rPr lang="en-US" dirty="0" smtClean="0"/>
              <a:t>$22,874 × 2 = $45,748</a:t>
            </a:r>
          </a:p>
          <a:p>
            <a:pPr lvl="1"/>
            <a:r>
              <a:rPr lang="en-US" dirty="0" smtClean="0"/>
              <a:t>Total = $136,932 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Combined financial contribution over four years</a:t>
            </a:r>
          </a:p>
          <a:p>
            <a:pPr lvl="1"/>
            <a:r>
              <a:rPr lang="en-US" dirty="0" smtClean="0"/>
              <a:t>$10,000 × 4 = $40,000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Adjusted cost of four year degree</a:t>
            </a:r>
          </a:p>
          <a:p>
            <a:pPr lvl="1"/>
            <a:r>
              <a:rPr lang="en-US" dirty="0" smtClean="0"/>
              <a:t>$136,932 - $40,000 = $96,932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Monthly Debt to Income Ratio Option 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Loan End Amount (over a 20 year term with a </a:t>
            </a:r>
            <a:r>
              <a:rPr lang="en-US" dirty="0" smtClean="0">
                <a:hlinkClick r:id="rId3"/>
              </a:rPr>
              <a:t>3.4% interest rate</a:t>
            </a:r>
            <a:r>
              <a:rPr lang="en-US" dirty="0" smtClean="0"/>
              <a:t>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Monthly Loan Payment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Monthly Gross Income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Monthly Debt-to-Income Ratio</a:t>
            </a:r>
            <a:endParaRPr lang="en-US" dirty="0"/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5410200" y="2743200"/>
          <a:ext cx="1295400" cy="910829"/>
        </p:xfrm>
        <a:graphic>
          <a:graphicData uri="http://schemas.openxmlformats.org/presentationml/2006/ole">
            <p:oleObj spid="_x0000_s24580" name="Equation" r:id="rId4" imgW="812800" imgH="571500" progId="Equation.3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1523998" y="3200400"/>
          <a:ext cx="2484074" cy="803671"/>
        </p:xfrm>
        <a:graphic>
          <a:graphicData uri="http://schemas.openxmlformats.org/presentationml/2006/ole">
            <p:oleObj spid="_x0000_s24582" name="Equation" r:id="rId5" imgW="1295400" imgH="419100" progId="Equation.3">
              <p:embed/>
            </p:oleObj>
          </a:graphicData>
        </a:graphic>
      </p:graphicFrame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1523998" y="4571999"/>
          <a:ext cx="1828802" cy="1092821"/>
        </p:xfrm>
        <a:graphic>
          <a:graphicData uri="http://schemas.openxmlformats.org/presentationml/2006/ole">
            <p:oleObj spid="_x0000_s24583" name="Equation" r:id="rId6" imgW="1041400" imgH="622300" progId="Equation.3">
              <p:embed/>
            </p:oleObj>
          </a:graphicData>
        </a:graphic>
      </p:graphicFrame>
      <p:graphicFrame>
        <p:nvGraphicFramePr>
          <p:cNvPr id="24584" name="Object 8"/>
          <p:cNvGraphicFramePr>
            <a:graphicFrameLocks noChangeAspect="1"/>
          </p:cNvGraphicFramePr>
          <p:nvPr/>
        </p:nvGraphicFramePr>
        <p:xfrm>
          <a:off x="5410200" y="4571998"/>
          <a:ext cx="1676400" cy="908891"/>
        </p:xfrm>
        <a:graphic>
          <a:graphicData uri="http://schemas.openxmlformats.org/presentationml/2006/ole">
            <p:oleObj spid="_x0000_s24584" name="Equation" r:id="rId7" imgW="1054100" imgH="571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Monthly Debt to Income Ratio Option 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Loan End Amount (over a 20 year term with a </a:t>
            </a:r>
            <a:r>
              <a:rPr lang="en-US" dirty="0" smtClean="0">
                <a:hlinkClick r:id="rId3"/>
              </a:rPr>
              <a:t>3.4% interest rate</a:t>
            </a:r>
            <a:r>
              <a:rPr lang="en-US" dirty="0" smtClean="0"/>
              <a:t>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Monthly Loan Payment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Monthly Gross Income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Monthly Debt-to-Income Ratio</a:t>
            </a:r>
            <a:endParaRPr lang="en-US" dirty="0"/>
          </a:p>
        </p:txBody>
      </p:sp>
      <p:graphicFrame>
        <p:nvGraphicFramePr>
          <p:cNvPr id="27656" name="Object 8"/>
          <p:cNvGraphicFramePr>
            <a:graphicFrameLocks noChangeAspect="1"/>
          </p:cNvGraphicFramePr>
          <p:nvPr/>
        </p:nvGraphicFramePr>
        <p:xfrm>
          <a:off x="1523995" y="3234928"/>
          <a:ext cx="2116279" cy="727471"/>
        </p:xfrm>
        <a:graphic>
          <a:graphicData uri="http://schemas.openxmlformats.org/presentationml/2006/ole">
            <p:oleObj spid="_x0000_s27656" name="Equation" r:id="rId4" imgW="1219200" imgH="419100" progId="Equation.3">
              <p:embed/>
            </p:oleObj>
          </a:graphicData>
        </a:graphic>
      </p:graphicFrame>
      <p:graphicFrame>
        <p:nvGraphicFramePr>
          <p:cNvPr id="27657" name="Object 9"/>
          <p:cNvGraphicFramePr>
            <a:graphicFrameLocks noChangeAspect="1"/>
          </p:cNvGraphicFramePr>
          <p:nvPr/>
        </p:nvGraphicFramePr>
        <p:xfrm>
          <a:off x="1523995" y="4572000"/>
          <a:ext cx="1676406" cy="989685"/>
        </p:xfrm>
        <a:graphic>
          <a:graphicData uri="http://schemas.openxmlformats.org/presentationml/2006/ole">
            <p:oleObj spid="_x0000_s27657" name="Equation" r:id="rId5" imgW="1054100" imgH="622300" progId="Equation.3">
              <p:embed/>
            </p:oleObj>
          </a:graphicData>
        </a:graphic>
      </p:graphicFrame>
      <p:graphicFrame>
        <p:nvGraphicFramePr>
          <p:cNvPr id="27658" name="Object 10"/>
          <p:cNvGraphicFramePr>
            <a:graphicFrameLocks noChangeAspect="1"/>
          </p:cNvGraphicFramePr>
          <p:nvPr/>
        </p:nvGraphicFramePr>
        <p:xfrm>
          <a:off x="5410200" y="2743200"/>
          <a:ext cx="1448356" cy="917972"/>
        </p:xfrm>
        <a:graphic>
          <a:graphicData uri="http://schemas.openxmlformats.org/presentationml/2006/ole">
            <p:oleObj spid="_x0000_s27658" name="Equation" r:id="rId6" imgW="901700" imgH="571500" progId="Equation.3">
              <p:embed/>
            </p:oleObj>
          </a:graphicData>
        </a:graphic>
      </p:graphicFrame>
      <p:graphicFrame>
        <p:nvGraphicFramePr>
          <p:cNvPr id="27659" name="Object 11"/>
          <p:cNvGraphicFramePr>
            <a:graphicFrameLocks noChangeAspect="1"/>
          </p:cNvGraphicFramePr>
          <p:nvPr/>
        </p:nvGraphicFramePr>
        <p:xfrm>
          <a:off x="5410199" y="4571999"/>
          <a:ext cx="1825419" cy="989685"/>
        </p:xfrm>
        <a:graphic>
          <a:graphicData uri="http://schemas.openxmlformats.org/presentationml/2006/ole">
            <p:oleObj spid="_x0000_s27659" name="Equation" r:id="rId7" imgW="1054100" imgH="571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0"/>
            <a:ext cx="8178800" cy="38401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	As a result of analyzing and comparing both career and post-secondary education paths favored by Ms. Smith, I recommend that Ms. Smith attend the University of Maine and pursue a career in human resources management. </a:t>
            </a:r>
          </a:p>
          <a:p>
            <a:pPr>
              <a:buNone/>
            </a:pPr>
            <a:r>
              <a:rPr lang="en-US" dirty="0" smtClean="0"/>
              <a:t>		From a financial standpoint, Ms. Smith will have a much lower debt burden from attending University of Maine, despite the fact that she will attend graduate school there as well. Working as a human resources manager will also generate a higher gross income, reducing her debt-to-income ratio.</a:t>
            </a:r>
          </a:p>
          <a:p>
            <a:pPr>
              <a:buNone/>
            </a:pPr>
            <a:r>
              <a:rPr lang="en-US" dirty="0" smtClean="0"/>
              <a:t>		Should Ms. Smith decide to pursue a career as a magazine editor, I recommend that she attend a post-secondary institution that is more affordable than Boston College.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2286000"/>
            <a:ext cx="8255000" cy="384016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and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053930"/>
            <a:ext cx="7035800" cy="4346870"/>
          </a:xfrm>
        </p:spPr>
        <p:txBody>
          <a:bodyPr>
            <a:normAutofit/>
          </a:bodyPr>
          <a:lstStyle/>
          <a:p>
            <a:r>
              <a:rPr lang="en-US" dirty="0" smtClean="0"/>
              <a:t>Post-secondary and career decisions can be overwhelming for high school students </a:t>
            </a:r>
          </a:p>
          <a:p>
            <a:r>
              <a:rPr lang="en-US" dirty="0" smtClean="0"/>
              <a:t>Many students are unwitting of the long-term financial implications of these decisions</a:t>
            </a:r>
          </a:p>
          <a:p>
            <a:pPr lvl="1"/>
            <a:r>
              <a:rPr lang="en-US" dirty="0" smtClean="0">
                <a:hlinkClick r:id="rId2"/>
              </a:rPr>
              <a:t>Consider</a:t>
            </a:r>
            <a:r>
              <a:rPr lang="en-US" dirty="0" smtClean="0"/>
              <a:t> the impact of factors like interest, time and principal on loan payments and pay off amounts</a:t>
            </a:r>
          </a:p>
          <a:p>
            <a:pPr lvl="1"/>
            <a:r>
              <a:rPr lang="en-US" dirty="0" smtClean="0"/>
              <a:t>Use the loan calculator found in the link above to investigate the impact of these variables</a:t>
            </a:r>
          </a:p>
          <a:p>
            <a:pPr lvl="1"/>
            <a:r>
              <a:rPr lang="en-US" dirty="0" smtClean="0"/>
              <a:t>Also, consider the money-saving impacts of adding extra payments per year or one-time payments to your loan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and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053930"/>
            <a:ext cx="7035800" cy="4346870"/>
          </a:xfrm>
        </p:spPr>
        <p:txBody>
          <a:bodyPr>
            <a:normAutofit/>
          </a:bodyPr>
          <a:lstStyle/>
          <a:p>
            <a:r>
              <a:rPr lang="en-US" dirty="0" smtClean="0"/>
              <a:t>Wise decisions are best made when considering:</a:t>
            </a:r>
          </a:p>
          <a:p>
            <a:pPr lvl="1"/>
            <a:r>
              <a:rPr lang="en-US" dirty="0" smtClean="0"/>
              <a:t>Relevant interests</a:t>
            </a:r>
          </a:p>
          <a:p>
            <a:pPr lvl="1"/>
            <a:r>
              <a:rPr lang="en-US" dirty="0" smtClean="0"/>
              <a:t>Educational requirements</a:t>
            </a:r>
          </a:p>
          <a:p>
            <a:pPr lvl="1"/>
            <a:r>
              <a:rPr lang="en-US" dirty="0" smtClean="0"/>
              <a:t>Financial implications</a:t>
            </a:r>
          </a:p>
          <a:p>
            <a:pPr lvl="2"/>
            <a:r>
              <a:rPr lang="en-US" dirty="0" smtClean="0"/>
              <a:t>Potential Income</a:t>
            </a:r>
          </a:p>
          <a:p>
            <a:pPr lvl="2"/>
            <a:r>
              <a:rPr lang="en-US" dirty="0" smtClean="0"/>
              <a:t>Potential Expenditures for Education</a:t>
            </a:r>
          </a:p>
          <a:p>
            <a:pPr lvl="1"/>
            <a:r>
              <a:rPr lang="en-US" dirty="0" smtClean="0"/>
              <a:t>Professional advice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Option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Magazine Editor</a:t>
            </a:r>
          </a:p>
          <a:p>
            <a:pPr lvl="1"/>
            <a:r>
              <a:rPr lang="en-US" dirty="0" smtClean="0"/>
              <a:t>Dominant Interest Category: Enterprising,</a:t>
            </a:r>
          </a:p>
          <a:p>
            <a:pPr lvl="1">
              <a:buNone/>
            </a:pPr>
            <a:r>
              <a:rPr lang="en-US" dirty="0" smtClean="0"/>
              <a:t>Secondary Interest Categories: Social and Artistic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Necessary Skill Strengths: Verbal, </a:t>
            </a:r>
          </a:p>
          <a:p>
            <a:pPr lvl="1">
              <a:buNone/>
            </a:pPr>
            <a:r>
              <a:rPr lang="en-US" dirty="0" smtClean="0"/>
              <a:t>Moderate Skills Needed: Math, Science and Technology 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Option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 Resources Manager</a:t>
            </a:r>
          </a:p>
          <a:p>
            <a:pPr lvl="1"/>
            <a:r>
              <a:rPr lang="en-US" dirty="0" smtClean="0"/>
              <a:t>Dominant Interest Category: Social,</a:t>
            </a:r>
          </a:p>
          <a:p>
            <a:pPr lvl="1">
              <a:buNone/>
            </a:pPr>
            <a:r>
              <a:rPr lang="en-US" dirty="0" smtClean="0"/>
              <a:t>Secondary Interest Categories: Enterprising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Necessary Skill Strengths: Verbal, </a:t>
            </a:r>
          </a:p>
          <a:p>
            <a:pPr lvl="1">
              <a:buNone/>
            </a:pPr>
            <a:r>
              <a:rPr lang="en-US" dirty="0" smtClean="0"/>
              <a:t>Moderate Skills Needed: Math, Science and Technology 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Magazine Editor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Required Education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Four year degree in English, Journalism or Liberal Arts</a:t>
            </a:r>
          </a:p>
          <a:p>
            <a:r>
              <a:rPr lang="en-US" dirty="0" smtClean="0">
                <a:hlinkClick r:id="rId2"/>
              </a:rPr>
              <a:t>Career Planning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Annual Median Income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dirty="0" smtClean="0"/>
              <a:t>$50,800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Resources Manager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Required Education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Four year degree and masters degree  in human resources management, administration or business management </a:t>
            </a:r>
          </a:p>
          <a:p>
            <a:r>
              <a:rPr lang="en-US" dirty="0" smtClean="0">
                <a:hlinkClick r:id="rId2"/>
              </a:rPr>
              <a:t>becomeopedia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Annual Median Income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$96,130</a:t>
            </a:r>
          </a:p>
          <a:p>
            <a:r>
              <a:rPr lang="en-US" dirty="0" smtClean="0">
                <a:hlinkClick r:id="rId3"/>
              </a:rPr>
              <a:t>Bureau of Labor Statistics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Post-Secondary Education Option 1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Yearly = </a:t>
            </a:r>
            <a:r>
              <a:rPr dirty="0" smtClean="0"/>
              <a:t>$57,000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Cost of Attendance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 smtClean="0"/>
              <a:t>Cost of four year degree</a:t>
            </a:r>
          </a:p>
          <a:p>
            <a:r>
              <a:rPr lang="en-US" dirty="0" smtClean="0"/>
              <a:t>$57,000 × 4 = $228,000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r>
              <a:rPr lang="en-US" dirty="0" smtClean="0"/>
              <a:t>Boston College</a:t>
            </a:r>
          </a:p>
          <a:p>
            <a:r>
              <a:rPr lang="en-US" dirty="0" smtClean="0">
                <a:hlinkClick r:id="rId3"/>
              </a:rPr>
              <a:t>Take a look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Post-Secondary Education Option 2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Undergraduate Yearly =</a:t>
            </a:r>
            <a:r>
              <a:rPr b="1" dirty="0" smtClean="0"/>
              <a:t>$22,796</a:t>
            </a:r>
            <a:endParaRPr lang="en-US" b="1" dirty="0" smtClean="0"/>
          </a:p>
          <a:p>
            <a:r>
              <a:rPr lang="en-US" b="1" dirty="0" smtClean="0"/>
              <a:t>Graduate Yearly = </a:t>
            </a:r>
            <a:r>
              <a:rPr b="1" dirty="0" smtClean="0"/>
              <a:t>$22,874</a:t>
            </a:r>
            <a:endParaRPr lang="en-US" b="1" dirty="0" smtClean="0"/>
          </a:p>
          <a:p>
            <a:r>
              <a:rPr lang="en-US" dirty="0" smtClean="0">
                <a:hlinkClick r:id="rId2"/>
              </a:rPr>
              <a:t>Cost of Attendance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Cost of Bachelor’s Degree and Master’s Degree</a:t>
            </a:r>
          </a:p>
          <a:p>
            <a:r>
              <a:rPr lang="en-US" dirty="0" smtClean="0"/>
              <a:t>$22,796 × 4 = $91,184</a:t>
            </a:r>
          </a:p>
          <a:p>
            <a:r>
              <a:rPr lang="en-US" dirty="0" smtClean="0"/>
              <a:t>$22,874 × 2 = $45,748</a:t>
            </a:r>
          </a:p>
          <a:p>
            <a:r>
              <a:rPr lang="en-US" dirty="0" smtClean="0"/>
              <a:t>Total = $136,932 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r>
              <a:rPr lang="en-US" dirty="0" smtClean="0"/>
              <a:t>University of Maine</a:t>
            </a:r>
          </a:p>
          <a:p>
            <a:r>
              <a:rPr lang="en-US" dirty="0" smtClean="0">
                <a:hlinkClick r:id="rId3"/>
              </a:rPr>
              <a:t>Take a Look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0" grpId="0" build="p"/>
    </p:bld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1163</TotalTime>
  <Words>659</Words>
  <Application>Microsoft Macintosh PowerPoint</Application>
  <PresentationFormat>On-screen Show (4:3)</PresentationFormat>
  <Paragraphs>114</Paragraphs>
  <Slides>16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Codex</vt:lpstr>
      <vt:lpstr>Equation</vt:lpstr>
      <vt:lpstr>Recommendations for  Susan Smith</vt:lpstr>
      <vt:lpstr>Problem and Plan</vt:lpstr>
      <vt:lpstr>Problem and Plan</vt:lpstr>
      <vt:lpstr>Career Option 1</vt:lpstr>
      <vt:lpstr>Career Option 2</vt:lpstr>
      <vt:lpstr>Magazine Editor</vt:lpstr>
      <vt:lpstr>Human Resources Manager</vt:lpstr>
      <vt:lpstr>Post-Secondary Education Option 1</vt:lpstr>
      <vt:lpstr>Post-Secondary Education Option 2</vt:lpstr>
      <vt:lpstr>Financial Contribution</vt:lpstr>
      <vt:lpstr>Adjusted Cost Option 1</vt:lpstr>
      <vt:lpstr>Adjusted Cost Option 2</vt:lpstr>
      <vt:lpstr>Projected Monthly Debt to Income Ratio Option 1</vt:lpstr>
      <vt:lpstr>Projected Monthly Debt to Income Ratio Option 2</vt:lpstr>
      <vt:lpstr>Recommendation</vt:lpstr>
      <vt:lpstr>Works Cited</vt:lpstr>
    </vt:vector>
  </TitlesOfParts>
  <Company>Lewiston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Recommendations for  Susan Smith</dc:title>
  <dc:creator>Samantha Wilson</dc:creator>
  <cp:lastModifiedBy>Samantha Wilson</cp:lastModifiedBy>
  <cp:revision>77</cp:revision>
  <dcterms:created xsi:type="dcterms:W3CDTF">2011-11-17T20:48:10Z</dcterms:created>
  <dcterms:modified xsi:type="dcterms:W3CDTF">2011-11-17T20:49:45Z</dcterms:modified>
</cp:coreProperties>
</file>